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1"/>
  </p:notesMasterIdLst>
  <p:sldIdLst>
    <p:sldId id="470" r:id="rId2"/>
    <p:sldId id="423" r:id="rId3"/>
    <p:sldId id="299" r:id="rId4"/>
    <p:sldId id="465" r:id="rId5"/>
    <p:sldId id="429" r:id="rId6"/>
    <p:sldId id="306" r:id="rId7"/>
    <p:sldId id="308" r:id="rId8"/>
    <p:sldId id="437" r:id="rId9"/>
    <p:sldId id="438" r:id="rId10"/>
    <p:sldId id="440" r:id="rId11"/>
    <p:sldId id="468" r:id="rId12"/>
    <p:sldId id="441" r:id="rId13"/>
    <p:sldId id="442" r:id="rId14"/>
    <p:sldId id="310" r:id="rId15"/>
    <p:sldId id="443" r:id="rId16"/>
    <p:sldId id="444" r:id="rId17"/>
    <p:sldId id="445" r:id="rId18"/>
    <p:sldId id="447" r:id="rId19"/>
    <p:sldId id="446" r:id="rId20"/>
    <p:sldId id="471" r:id="rId21"/>
    <p:sldId id="472" r:id="rId22"/>
    <p:sldId id="448" r:id="rId23"/>
    <p:sldId id="449" r:id="rId24"/>
    <p:sldId id="450" r:id="rId25"/>
    <p:sldId id="451" r:id="rId26"/>
    <p:sldId id="467" r:id="rId27"/>
    <p:sldId id="452" r:id="rId28"/>
    <p:sldId id="469" r:id="rId29"/>
    <p:sldId id="466" r:id="rId30"/>
    <p:sldId id="454" r:id="rId31"/>
    <p:sldId id="455" r:id="rId32"/>
    <p:sldId id="456" r:id="rId33"/>
    <p:sldId id="458" r:id="rId34"/>
    <p:sldId id="460" r:id="rId35"/>
    <p:sldId id="461" r:id="rId36"/>
    <p:sldId id="462" r:id="rId37"/>
    <p:sldId id="464" r:id="rId38"/>
    <p:sldId id="463" r:id="rId39"/>
    <p:sldId id="271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har char="•"/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Impact" pitchFamily="34" charset="0"/>
        <a:ea typeface="黑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66"/>
    <a:srgbClr val="CC6600"/>
    <a:srgbClr val="00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83" autoAdjust="0"/>
    <p:restoredTop sz="89587" autoAdjust="0"/>
  </p:normalViewPr>
  <p:slideViewPr>
    <p:cSldViewPr>
      <p:cViewPr>
        <p:scale>
          <a:sx n="75" d="100"/>
          <a:sy n="75" d="100"/>
        </p:scale>
        <p:origin x="-2664" y="-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fld id="{2FD0D7EE-45A5-4D7A-BB50-C04788FBDE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257870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14F4E4-4271-48EC-A327-4BD1D6543993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0D7EE-45A5-4D7A-BB50-C04788FBDEA9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0D7EE-45A5-4D7A-BB50-C04788FBDEA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0D7EE-45A5-4D7A-BB50-C04788FBDEA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0D7EE-45A5-4D7A-BB50-C04788FBDEA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0D7EE-45A5-4D7A-BB50-C04788FBDEA9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F41352-60DF-4E63-AE17-758A876316B4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en-US" altLang="zh-CN"/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26DFA13E-4818-413B-AE3A-B6E366F6122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6934200" y="152400"/>
            <a:ext cx="1981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0AFDC2-D395-43DD-A6E7-A66C6626562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38900" y="76200"/>
            <a:ext cx="20193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59055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A36B8-36AF-433B-AE01-934277687F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05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E54F0A8-8553-4E58-A1C1-9536CB45EC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40356F3-3BFB-4336-A5DD-F879CEE1511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81000" y="76200"/>
            <a:ext cx="80772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371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3505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505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1CBC2F5-4971-4235-A04C-92481BCAB59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505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2726A8B-8DC4-430A-86C1-C1BAA1923B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E69950-008F-42DA-97F6-6FFFA86A39D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A964C-C73A-496F-A5F0-9A52399D43D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0CBB8-EA7C-425C-9C77-1333B4CCDE9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BEE86B-2762-48FD-830E-BD783AE3F9A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2A173A-A875-4586-93FE-7D2C43E344E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89146-04B4-4CB5-BCE9-F62DBCDA81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87227-E676-4F0D-8A59-EB11093777B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02FE7-9B00-4709-AE93-E06932D0C1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AC3454-01BB-4B7A-AB5D-AA0052E61DA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07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r>
              <a:rPr lang="en-US" altLang="zh-CN" dirty="0" smtClean="0"/>
              <a:t>DEMO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/>
            </a:lvl1pPr>
          </a:lstStyle>
          <a:p>
            <a:endParaRPr lang="en-US" altLang="zh-CN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/>
            </a:lvl1pPr>
          </a:lstStyle>
          <a:p>
            <a:endParaRPr lang="en-US" altLang="zh-CN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fld id="{CAC7DA54-9664-4D46-800C-EE3C9C34134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ransition/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Impact" pitchFamily="34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itchFamily="18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itchFamily="18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itchFamily="18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jpeg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3474" name="6869D6E3-2B28-4B03-9070-A87CC5AAEEB1" descr="cid:1C39E72C-1C2A-4593-B776-A2DD4CAED2C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357298"/>
            <a:ext cx="5572164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前向算法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8690" y="1857364"/>
            <a:ext cx="77724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7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785794"/>
            <a:ext cx="6723063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前向算法示意图</a:t>
            </a:r>
            <a:endParaRPr lang="zh-CN" altLang="en-US" dirty="0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6818" y="1371600"/>
            <a:ext cx="471036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前向算法</a:t>
            </a:r>
            <a:endParaRPr lang="zh-CN" altLang="en-US" dirty="0"/>
          </a:p>
        </p:txBody>
      </p:sp>
      <p:pic>
        <p:nvPicPr>
          <p:cNvPr id="415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777240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5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143248"/>
            <a:ext cx="7429552" cy="356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前向算法</a:t>
            </a:r>
            <a:endParaRPr lang="zh-CN" altLang="en-US" dirty="0"/>
          </a:p>
        </p:txBody>
      </p:sp>
      <p:pic>
        <p:nvPicPr>
          <p:cNvPr id="416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142984"/>
            <a:ext cx="7772400" cy="271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6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857628"/>
            <a:ext cx="7500957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三个基本问题之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：解码问题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71588"/>
            <a:ext cx="8062912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给定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λ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以及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一个观察矢量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序列                     ，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模型产生观察矢量序列的最可能的状态序列                                      是什么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Viterbi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算法</a:t>
            </a:r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6072198" y="2357430"/>
          <a:ext cx="1460500" cy="323850"/>
        </p:xfrm>
        <a:graphic>
          <a:graphicData uri="http://schemas.openxmlformats.org/presentationml/2006/ole">
            <p:oleObj spid="_x0000_s204838" name="公式" r:id="rId4" imgW="1028700" imgH="228600" progId="Equation.3">
              <p:embed/>
            </p:oleObj>
          </a:graphicData>
        </a:graphic>
      </p:graphicFrame>
      <p:graphicFrame>
        <p:nvGraphicFramePr>
          <p:cNvPr id="204805" name="Object 5"/>
          <p:cNvGraphicFramePr>
            <a:graphicFrameLocks noChangeAspect="1"/>
          </p:cNvGraphicFramePr>
          <p:nvPr/>
        </p:nvGraphicFramePr>
        <p:xfrm>
          <a:off x="5929322" y="1831966"/>
          <a:ext cx="1511300" cy="311150"/>
        </p:xfrm>
        <a:graphic>
          <a:graphicData uri="http://schemas.openxmlformats.org/presentationml/2006/ole">
            <p:oleObj spid="_x0000_s204839" name="公式" r:id="rId5" imgW="1066337" imgH="215806" progId="Equation.3">
              <p:embed/>
            </p:oleObj>
          </a:graphicData>
        </a:graphic>
      </p:graphicFrame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48" y="3745525"/>
            <a:ext cx="4000528" cy="311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解码问题</a:t>
            </a:r>
            <a:endParaRPr lang="zh-CN" altLang="en-US" dirty="0"/>
          </a:p>
        </p:txBody>
      </p:sp>
      <p:pic>
        <p:nvPicPr>
          <p:cNvPr id="419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00174"/>
            <a:ext cx="7572428" cy="47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解码问题</a:t>
            </a:r>
            <a:endParaRPr lang="zh-CN" altLang="en-US" dirty="0"/>
          </a:p>
        </p:txBody>
      </p:sp>
      <p:pic>
        <p:nvPicPr>
          <p:cNvPr id="420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807249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解码问题</a:t>
            </a:r>
            <a:endParaRPr lang="zh-CN" altLang="en-US" dirty="0"/>
          </a:p>
        </p:txBody>
      </p:sp>
      <p:pic>
        <p:nvPicPr>
          <p:cNvPr id="421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7772400" cy="198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1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357562"/>
            <a:ext cx="7643866" cy="307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解码问题</a:t>
            </a:r>
            <a:endParaRPr lang="zh-CN" altLang="en-US" dirty="0"/>
          </a:p>
        </p:txBody>
      </p:sp>
      <p:pic>
        <p:nvPicPr>
          <p:cNvPr id="423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71546"/>
            <a:ext cx="778674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解码问题</a:t>
            </a:r>
            <a:endParaRPr lang="zh-CN" altLang="en-US" dirty="0"/>
          </a:p>
        </p:txBody>
      </p:sp>
      <p:pic>
        <p:nvPicPr>
          <p:cNvPr id="422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2571744"/>
            <a:ext cx="728215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2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928670"/>
            <a:ext cx="70469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CRF</a:t>
            </a:r>
            <a:r>
              <a:rPr lang="zh-CN" altLang="en-US" dirty="0" smtClean="0"/>
              <a:t>及合成前端简介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杨勤英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214290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文档密级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71546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文档密级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HMM</a:t>
            </a:r>
            <a:r>
              <a:rPr lang="zh-CN" altLang="en-US" dirty="0" smtClean="0"/>
              <a:t>区别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00063" y="1000125"/>
            <a:ext cx="7669212" cy="292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假定输入</a:t>
            </a: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x, 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类别标签</a:t>
            </a: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y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举例数据：</a:t>
            </a:r>
            <a:endParaRPr kumimoji="1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  (1,0), (1,0), (2,0), (2, 1)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产生式模型：</a:t>
            </a:r>
            <a:endParaRPr kumimoji="1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  p(x, y)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：</a:t>
            </a:r>
            <a:b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</a:br>
            <a:endParaRPr kumimoji="1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判别式模型：</a:t>
            </a:r>
            <a: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/>
            </a:r>
            <a:b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</a:b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P(</a:t>
            </a:r>
            <a:r>
              <a:rPr kumimoji="1" lang="en-US" altLang="zh-CN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y|x</a:t>
            </a: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)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  <a:t>：</a:t>
            </a:r>
            <a:b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微软雅黑" pitchFamily="34" charset="-122"/>
                <a:cs typeface="+mn-cs"/>
              </a:rPr>
            </a:br>
            <a:endParaRPr kumimoji="1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345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4857760"/>
            <a:ext cx="1676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45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905333" y="3081381"/>
            <a:ext cx="1333333" cy="69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HMM</a:t>
            </a:r>
            <a:r>
              <a:rPr lang="zh-CN" altLang="en-US" dirty="0" smtClean="0"/>
              <a:t>区别</a:t>
            </a:r>
            <a:endParaRPr lang="zh-CN" altLang="en-US" dirty="0"/>
          </a:p>
        </p:txBody>
      </p:sp>
      <p:pic>
        <p:nvPicPr>
          <p:cNvPr id="2355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9142" y="2043285"/>
            <a:ext cx="6485715" cy="27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pic>
        <p:nvPicPr>
          <p:cNvPr id="424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92971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4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929066"/>
            <a:ext cx="8501090" cy="29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定义</a:t>
            </a:r>
            <a:endParaRPr lang="zh-CN" altLang="en-US" dirty="0"/>
          </a:p>
        </p:txBody>
      </p:sp>
      <p:pic>
        <p:nvPicPr>
          <p:cNvPr id="425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0"/>
            <a:ext cx="871540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5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14752"/>
            <a:ext cx="8715436" cy="291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计算问题</a:t>
            </a:r>
            <a:endParaRPr lang="zh-CN" altLang="en-US" dirty="0"/>
          </a:p>
        </p:txBody>
      </p:sp>
      <p:pic>
        <p:nvPicPr>
          <p:cNvPr id="427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757242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70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3286124"/>
            <a:ext cx="8058152" cy="307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357299"/>
            <a:ext cx="371477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计算问题</a:t>
            </a:r>
            <a:endParaRPr lang="zh-CN" altLang="en-US" dirty="0"/>
          </a:p>
        </p:txBody>
      </p:sp>
      <p:pic>
        <p:nvPicPr>
          <p:cNvPr id="2334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8666" y="2386143"/>
            <a:ext cx="6266667" cy="208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2355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42984"/>
            <a:ext cx="7772400" cy="363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857760"/>
            <a:ext cx="8072494" cy="167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的维特比算法</a:t>
            </a:r>
            <a:endParaRPr lang="zh-CN" altLang="en-US" dirty="0"/>
          </a:p>
        </p:txBody>
      </p:sp>
      <p:pic>
        <p:nvPicPr>
          <p:cNvPr id="429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864399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5143512"/>
            <a:ext cx="777240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维特比</a:t>
            </a:r>
            <a:endParaRPr lang="zh-CN" altLang="en-US" dirty="0"/>
          </a:p>
        </p:txBody>
      </p:sp>
      <p:pic>
        <p:nvPicPr>
          <p:cNvPr id="427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757242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429000"/>
            <a:ext cx="61055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14480" y="5786454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求对应的最优输出序列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的维特比算法</a:t>
            </a:r>
            <a:endParaRPr lang="zh-CN" altLang="en-US" dirty="0"/>
          </a:p>
        </p:txBody>
      </p:sp>
      <p:pic>
        <p:nvPicPr>
          <p:cNvPr id="234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1" y="857232"/>
            <a:ext cx="6072230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主要内容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142984"/>
            <a:ext cx="6624638" cy="53927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基本概念及基本问题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CRF</a:t>
            </a:r>
            <a:r>
              <a:rPr lang="zh-CN" altLang="en-US" dirty="0" smtClean="0"/>
              <a:t>基本概念和基本问题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合成前端流程简介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3060" name="Picture 4" descr="TeacherSho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908050"/>
            <a:ext cx="1485900" cy="57721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的维特比算法</a:t>
            </a:r>
            <a:endParaRPr lang="zh-CN" altLang="en-US" dirty="0"/>
          </a:p>
        </p:txBody>
      </p:sp>
      <p:pic>
        <p:nvPicPr>
          <p:cNvPr id="431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1764" y="1371600"/>
            <a:ext cx="734047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的维特比算法</a:t>
            </a:r>
            <a:endParaRPr lang="zh-CN" altLang="en-US" dirty="0"/>
          </a:p>
        </p:txBody>
      </p:sp>
      <p:pic>
        <p:nvPicPr>
          <p:cNvPr id="432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71600"/>
            <a:ext cx="8072494" cy="462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语音合成前端流程简介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66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138" y="908719"/>
            <a:ext cx="7705725" cy="576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46350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语音合成前端流程简介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042988"/>
            <a:ext cx="68389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86208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8690" y="1371600"/>
            <a:ext cx="7772400" cy="4114800"/>
          </a:xfrm>
        </p:spPr>
        <p:txBody>
          <a:bodyPr/>
          <a:lstStyle/>
          <a:p>
            <a:r>
              <a:rPr lang="zh-CN" altLang="en-US" dirty="0" smtClean="0"/>
              <a:t>前端资源</a:t>
            </a:r>
          </a:p>
          <a:p>
            <a:pPr lvl="1"/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特殊符号规则资源：</a:t>
            </a:r>
            <a:endParaRPr lang="en-US" altLang="zh-CN" dirty="0" smtClean="0"/>
          </a:p>
          <a:p>
            <a:pPr lvl="2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特殊符号规则：不同语种、不同领域、不同规则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2643182"/>
            <a:ext cx="4071938" cy="384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0" y="2714620"/>
            <a:ext cx="4714875" cy="383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词典资源：</a:t>
            </a:r>
            <a:endParaRPr lang="en-US" altLang="zh-CN" dirty="0" smtClean="0"/>
          </a:p>
          <a:p>
            <a:pPr lvl="2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中文词典内容：词汇、词性、韵律、发音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vl="2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英文词典内容：词汇、词性、音素、词频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2714625"/>
            <a:ext cx="42862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8988" y="2714625"/>
            <a:ext cx="454501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词性及命名规则资源：</a:t>
            </a:r>
            <a:endParaRPr lang="en-US" altLang="zh-CN" dirty="0" smtClean="0"/>
          </a:p>
          <a:p>
            <a:pPr lvl="2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词性训练数据：词性的组合，统计概率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 lvl="2"/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命名规则资源：规则的匹配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714625"/>
            <a:ext cx="40005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2786063"/>
            <a:ext cx="3929063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5186363" cy="684212"/>
          </a:xfrm>
        </p:spPr>
        <p:txBody>
          <a:bodyPr/>
          <a:lstStyle/>
          <a:p>
            <a:r>
              <a:rPr lang="en-US" altLang="zh-CN" smtClean="0"/>
              <a:t>XTTS</a:t>
            </a:r>
            <a:r>
              <a:rPr lang="zh-CN" altLang="en-US" smtClean="0"/>
              <a:t>前端模型训练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 bwMode="auto">
          <a:xfrm>
            <a:off x="473075" y="1052513"/>
            <a:ext cx="8229600" cy="52863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模型资源</a:t>
            </a:r>
          </a:p>
          <a:p>
            <a:pPr lvl="1"/>
            <a:r>
              <a:rPr lang="en-US" altLang="zh-CN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L1</a:t>
            </a:r>
            <a:r>
              <a:rPr lang="zh-CN" altLang="en-US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L3</a:t>
            </a:r>
            <a:r>
              <a:rPr lang="zh-CN" altLang="en-US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dirty="0" err="1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PolyPhone</a:t>
            </a:r>
            <a:r>
              <a:rPr lang="zh-CN" altLang="en-US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CRF</a:t>
            </a:r>
            <a:r>
              <a:rPr lang="zh-CN" altLang="en-US" sz="24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资源：</a:t>
            </a:r>
            <a:endParaRPr lang="en-US" altLang="zh-CN" dirty="0" smtClean="0"/>
          </a:p>
          <a:p>
            <a:pPr lvl="2"/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L1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的输入与输出：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lvl="2"/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L3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的输入与输出：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57313" y="2428875"/>
          <a:ext cx="6096000" cy="1809756"/>
        </p:xfrm>
        <a:graphic>
          <a:graphicData uri="http://schemas.openxmlformats.org/drawingml/2006/table">
            <a:tbl>
              <a:tblPr/>
              <a:tblGrid>
                <a:gridCol w="2540000"/>
                <a:gridCol w="2551112"/>
                <a:gridCol w="1004888"/>
              </a:tblGrid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输入数据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(1.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字面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2.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在词中位置 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3.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词性</a:t>
                      </a:r>
                      <a:r>
                        <a:rPr kumimoji="0" lang="en-US" altLang="zh-CN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)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输出数据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训练数据格式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白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a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白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a 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色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a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色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a 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仙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n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仙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n 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剑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n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剑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n 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就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d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就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 d 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已 </a:t>
                      </a:r>
                      <a:r>
                        <a:rPr kumimoji="0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d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已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 d 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飞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v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飞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v H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远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a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远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a T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。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w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O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。 </a:t>
                      </a: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 w O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B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：词头，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：词中，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X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：词尾，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S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：单字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H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L1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头，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L1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T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L1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尾，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O</a:t>
                      </a:r>
                      <a:r>
                        <a:rPr kumimoji="0" lang="zh-CN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：单字</a:t>
                      </a:r>
                      <a:r>
                        <a:rPr kumimoji="0" lang="en-US" altLang="zh-CN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L1</a:t>
                      </a: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8106" marR="8106" marT="8106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85875" y="4572000"/>
          <a:ext cx="6500813" cy="1791552"/>
        </p:xfrm>
        <a:graphic>
          <a:graphicData uri="http://schemas.openxmlformats.org/drawingml/2006/table">
            <a:tbl>
              <a:tblPr/>
              <a:tblGrid>
                <a:gridCol w="3378200"/>
                <a:gridCol w="1452563"/>
                <a:gridCol w="1670050"/>
              </a:tblGrid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输入数据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(1.</a:t>
                      </a: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词面 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2.</a:t>
                      </a: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词性 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3.</a:t>
                      </a: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音节数 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4.</a:t>
                      </a: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词到句首距离 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5.</a:t>
                      </a:r>
                      <a:r>
                        <a:rPr kumimoji="0" lang="zh-CN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词离句尾距离</a:t>
                      </a:r>
                      <a:r>
                        <a:rPr kumimoji="0" lang="en-US" altLang="zh-CN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)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输出数据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训练数据格式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推行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 2 0 14   2 -1 13 2 0 1 1 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推行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 2 0 14 2 -1 13 2 0 1 1 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股份 </a:t>
                      </a:r>
                      <a:r>
                        <a:rPr kumimoji="0" lang="pt-BR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2 2 12   2 0 1 1 1 1 2 3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股份 </a:t>
                      </a:r>
                      <a:r>
                        <a:rPr kumimoji="0" lang="pt-BR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2 2 12 2 0 1 1 1 1 2 3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和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 1 4 10   2 7 10 0 1 5 4 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和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c 1 4 10 2 7 10 0 1 5 4 1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贸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 1 5 9   0 4 5 0 0 1 7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贸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v 1 5 9 0 4 5 0 0 1 7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工 </a:t>
                      </a:r>
                      <a:r>
                        <a:rPr kumimoji="0" lang="pt-BR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1 6 8   0 5 5 1 0 1 6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工 </a:t>
                      </a:r>
                      <a:r>
                        <a:rPr kumimoji="0" lang="pt-BR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1 6 8 0 5 5 1 0 1 6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渔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1 7 7   2 6 5 1 0 1 5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渔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1 7 7 2 6 5 1 0 1 5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一体化 </a:t>
                      </a:r>
                      <a:r>
                        <a:rPr kumimoji="0" lang="pt-BR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3 8 6   2 7 5 1 1 1 4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一体化 </a:t>
                      </a:r>
                      <a:r>
                        <a:rPr kumimoji="0" lang="pt-BR" altLang="zh-CN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3 8 6 2 7 5 1 1 1 4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经营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2 11 3   2 1 8 2 0 6 3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经营 </a:t>
                      </a: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n 2 11 3 2 1 8 2 0 6 3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。 </a:t>
                      </a:r>
                      <a:r>
                        <a:rPr kumimoji="0" lang="pl-PL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w 1 13 1   2 0 14 0 1 8 2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。 </a:t>
                      </a:r>
                      <a:r>
                        <a:rPr kumimoji="0" lang="pl-PL" altLang="zh-CN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w 1 13 1 2 0 14 0 1 8 2 0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L1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信息：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6.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词后边界类型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L3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头，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L3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尾，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：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L3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中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LTP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句法信息：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7.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索引 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8.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依存关系 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9.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当前节点的子节点个数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10.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当前节点的兄弟节点个数 </a:t>
                      </a: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11.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当前节点与其父节点间的距离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12.</a:t>
                      </a:r>
                      <a:r>
                        <a:rPr kumimoji="0" lang="zh-CN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当前节点位于依存树中的哪一层</a:t>
                      </a: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048" marR="6048" marT="6048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模型资源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模型结构</a:t>
            </a:r>
          </a:p>
          <a:p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928802"/>
            <a:ext cx="25622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63" y="928688"/>
            <a:ext cx="4143375" cy="540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572008"/>
            <a:ext cx="19907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Discussion-final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908050"/>
            <a:ext cx="1487487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908175" y="3181350"/>
            <a:ext cx="6408738" cy="823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buFontTx/>
              <a:buNone/>
            </a:pPr>
            <a:r>
              <a:rPr lang="en-US" altLang="zh-CN" sz="4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Thanks</a:t>
            </a:r>
            <a:r>
              <a:rPr lang="zh-CN" altLang="en-US" sz="48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  <a:ea typeface="宋体" pitchFamily="2" charset="-122"/>
              </a:rPr>
              <a:t>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历史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理论发展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980728"/>
            <a:ext cx="8286808" cy="5000660"/>
          </a:xfrm>
        </p:spPr>
        <p:txBody>
          <a:bodyPr/>
          <a:lstStyle/>
          <a:p>
            <a:pPr lvl="1"/>
            <a:r>
              <a:rPr lang="zh-CN" altLang="en-US" dirty="0" smtClean="0"/>
              <a:t>马尔可夫链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t+k</a:t>
            </a:r>
            <a:r>
              <a:rPr lang="zh-CN" altLang="en-US" dirty="0" smtClean="0"/>
              <a:t>时刻</a:t>
            </a:r>
            <a:r>
              <a:rPr lang="zh-CN" altLang="en-US" dirty="0" smtClean="0"/>
              <a:t>系统状态的概率分布只与</a:t>
            </a:r>
            <a:r>
              <a:rPr lang="en-US" altLang="zh-CN" dirty="0" smtClean="0"/>
              <a:t>t</a:t>
            </a:r>
            <a:r>
              <a:rPr lang="zh-CN" altLang="en-US" dirty="0" smtClean="0"/>
              <a:t>时刻的状态有关，与</a:t>
            </a:r>
            <a:r>
              <a:rPr lang="en-US" altLang="zh-CN" dirty="0" smtClean="0"/>
              <a:t>t</a:t>
            </a:r>
            <a:r>
              <a:rPr lang="zh-CN" altLang="en-US" dirty="0" smtClean="0"/>
              <a:t>时刻以前的状态无关；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HMM</a:t>
            </a:r>
            <a:r>
              <a:rPr lang="zh-CN" altLang="en-US" dirty="0" smtClean="0"/>
              <a:t>比马尔可夫链更为复杂，是个双重随机过程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马尔科夫链上的状态是看不见的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可见的信息时由状态通过概率分布（</a:t>
            </a:r>
            <a:r>
              <a:rPr lang="zh-CN" altLang="en-US" b="1" dirty="0" smtClean="0"/>
              <a:t>输出概率</a:t>
            </a:r>
            <a:r>
              <a:rPr lang="zh-CN" altLang="en-US" dirty="0" smtClean="0"/>
              <a:t>）决定的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8596" y="5500702"/>
            <a:ext cx="2127250" cy="928686"/>
          </a:xfrm>
          <a:prstGeom prst="rect">
            <a:avLst/>
          </a:prstGeom>
          <a:solidFill>
            <a:srgbClr val="92D05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hangingPunct="1">
              <a:buNone/>
            </a:pPr>
            <a:r>
              <a:rPr kumimoji="1" lang="en-US" altLang="zh-CN" sz="2000" b="1" dirty="0">
                <a:latin typeface="Times New Roman" pitchFamily="18" charset="0"/>
              </a:rPr>
              <a:t>Markov</a:t>
            </a:r>
            <a:r>
              <a:rPr kumimoji="1" lang="zh-CN" altLang="en-US" sz="2000" b="1" dirty="0">
                <a:latin typeface="Times New Roman" pitchFamily="18" charset="0"/>
              </a:rPr>
              <a:t>链</a:t>
            </a:r>
          </a:p>
          <a:p>
            <a:pPr algn="ctr" eaLnBrk="1" hangingPunct="1">
              <a:buNone/>
            </a:pPr>
            <a:r>
              <a:rPr kumimoji="1" lang="zh-CN" altLang="en-US" sz="2000" b="1" dirty="0">
                <a:latin typeface="Times New Roman" pitchFamily="18" charset="0"/>
              </a:rPr>
              <a:t>（</a:t>
            </a:r>
            <a:r>
              <a:rPr kumimoji="1" lang="zh-CN" altLang="en-US" sz="2000" b="1" dirty="0">
                <a:latin typeface="Times New Roman" pitchFamily="18" charset="0"/>
                <a:sym typeface="Symbol" pitchFamily="18" charset="2"/>
              </a:rPr>
              <a:t></a:t>
            </a:r>
            <a:r>
              <a:rPr kumimoji="1" lang="en-US" altLang="zh-CN" sz="2000" b="1" dirty="0">
                <a:latin typeface="Times New Roman" pitchFamily="18" charset="0"/>
                <a:sym typeface="Symbol" pitchFamily="18" charset="2"/>
              </a:rPr>
              <a:t>, A</a:t>
            </a:r>
            <a:r>
              <a:rPr kumimoji="1" lang="zh-CN" altLang="en-US" sz="2000" b="1" dirty="0">
                <a:latin typeface="Times New Roman" pitchFamily="18" charset="0"/>
              </a:rPr>
              <a:t>）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643438" y="5572140"/>
            <a:ext cx="2155825" cy="928686"/>
          </a:xfrm>
          <a:prstGeom prst="rect">
            <a:avLst/>
          </a:prstGeom>
          <a:solidFill>
            <a:srgbClr val="92D05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hangingPunct="1">
              <a:buNone/>
            </a:pPr>
            <a:r>
              <a:rPr kumimoji="1" lang="zh-CN" altLang="en-US" sz="2000" b="1" dirty="0">
                <a:latin typeface="Times New Roman" pitchFamily="18" charset="0"/>
              </a:rPr>
              <a:t>随机过程</a:t>
            </a:r>
          </a:p>
          <a:p>
            <a:pPr algn="ctr" eaLnBrk="1" hangingPunct="1">
              <a:buNone/>
            </a:pPr>
            <a:r>
              <a:rPr kumimoji="1" lang="zh-CN" altLang="en-US" sz="2000" b="1" dirty="0">
                <a:latin typeface="Times New Roman" pitchFamily="18" charset="0"/>
              </a:rPr>
              <a:t>（</a:t>
            </a:r>
            <a:r>
              <a:rPr kumimoji="1" lang="en-US" altLang="zh-CN" sz="2000" b="1" dirty="0">
                <a:latin typeface="Times New Roman" pitchFamily="18" charset="0"/>
                <a:sym typeface="Symbol" pitchFamily="18" charset="2"/>
              </a:rPr>
              <a:t>B</a:t>
            </a:r>
            <a:r>
              <a:rPr kumimoji="1" lang="zh-CN" altLang="en-US" sz="2000" b="1" dirty="0">
                <a:latin typeface="Times New Roman" pitchFamily="18" charset="0"/>
              </a:rPr>
              <a:t>）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571736" y="6000768"/>
            <a:ext cx="1981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/>
          <a:lstStyle/>
          <a:p>
            <a:pPr>
              <a:buNone/>
            </a:pPr>
            <a:endParaRPr lang="zh-CN" altLang="en-US" sz="24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6786578" y="600076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/>
          <a:lstStyle/>
          <a:p>
            <a:pPr>
              <a:buNone/>
            </a:pPr>
            <a:endParaRPr lang="zh-CN" altLang="en-US" sz="240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857488" y="5429264"/>
            <a:ext cx="1304894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1800" b="1" dirty="0">
                <a:latin typeface="Times New Roman" pitchFamily="18" charset="0"/>
              </a:rPr>
              <a:t>状态序列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143768" y="5357826"/>
            <a:ext cx="149066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zh-CN" altLang="en-US" sz="1800" b="1" dirty="0">
                <a:latin typeface="Times New Roman" pitchFamily="18" charset="0"/>
              </a:rPr>
              <a:t>观察值序列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714612" y="6143644"/>
            <a:ext cx="17526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1800" dirty="0">
                <a:latin typeface="Times New Roman" pitchFamily="18" charset="0"/>
              </a:rPr>
              <a:t>q</a:t>
            </a:r>
            <a:r>
              <a:rPr kumimoji="1" lang="en-US" altLang="zh-CN" sz="1800" baseline="-25000" dirty="0">
                <a:latin typeface="Times New Roman" pitchFamily="18" charset="0"/>
              </a:rPr>
              <a:t>1</a:t>
            </a:r>
            <a:r>
              <a:rPr kumimoji="1" lang="en-US" altLang="zh-CN" sz="1800" dirty="0">
                <a:latin typeface="Times New Roman" pitchFamily="18" charset="0"/>
              </a:rPr>
              <a:t>, q</a:t>
            </a:r>
            <a:r>
              <a:rPr kumimoji="1" lang="en-US" altLang="zh-CN" sz="1800" baseline="-25000" dirty="0">
                <a:latin typeface="Times New Roman" pitchFamily="18" charset="0"/>
              </a:rPr>
              <a:t>2</a:t>
            </a:r>
            <a:r>
              <a:rPr kumimoji="1" lang="en-US" altLang="zh-CN" sz="1800" dirty="0">
                <a:latin typeface="Times New Roman" pitchFamily="18" charset="0"/>
              </a:rPr>
              <a:t>, ..., </a:t>
            </a:r>
            <a:r>
              <a:rPr kumimoji="1" lang="en-US" altLang="zh-CN" sz="1800" dirty="0" err="1">
                <a:latin typeface="Times New Roman" pitchFamily="18" charset="0"/>
              </a:rPr>
              <a:t>q</a:t>
            </a:r>
            <a:r>
              <a:rPr kumimoji="1" lang="en-US" altLang="zh-CN" sz="1800" baseline="-25000" dirty="0" err="1">
                <a:latin typeface="Times New Roman" pitchFamily="18" charset="0"/>
              </a:rPr>
              <a:t>T</a:t>
            </a:r>
            <a:endParaRPr kumimoji="1" lang="en-US" altLang="zh-CN" sz="1800" baseline="-25000" dirty="0">
              <a:latin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858016" y="6072206"/>
            <a:ext cx="17526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1800" dirty="0">
                <a:latin typeface="Times New Roman" pitchFamily="18" charset="0"/>
              </a:rPr>
              <a:t>o</a:t>
            </a:r>
            <a:r>
              <a:rPr kumimoji="1" lang="en-US" altLang="zh-CN" sz="1800" baseline="-25000" dirty="0">
                <a:latin typeface="Times New Roman" pitchFamily="18" charset="0"/>
              </a:rPr>
              <a:t>1</a:t>
            </a:r>
            <a:r>
              <a:rPr kumimoji="1" lang="en-US" altLang="zh-CN" sz="1800" dirty="0">
                <a:latin typeface="Times New Roman" pitchFamily="18" charset="0"/>
              </a:rPr>
              <a:t>, o</a:t>
            </a:r>
            <a:r>
              <a:rPr kumimoji="1" lang="en-US" altLang="zh-CN" sz="1800" baseline="-25000" dirty="0">
                <a:latin typeface="Times New Roman" pitchFamily="18" charset="0"/>
              </a:rPr>
              <a:t>2</a:t>
            </a:r>
            <a:r>
              <a:rPr kumimoji="1" lang="en-US" altLang="zh-CN" sz="1800" dirty="0">
                <a:latin typeface="Times New Roman" pitchFamily="18" charset="0"/>
              </a:rPr>
              <a:t>, ..., </a:t>
            </a:r>
            <a:r>
              <a:rPr kumimoji="1" lang="en-US" altLang="zh-CN" sz="1800" dirty="0" err="1">
                <a:latin typeface="Times New Roman" pitchFamily="18" charset="0"/>
              </a:rPr>
              <a:t>o</a:t>
            </a:r>
            <a:r>
              <a:rPr kumimoji="1" lang="en-US" altLang="zh-CN" sz="1800" baseline="-25000" dirty="0" err="1">
                <a:latin typeface="Times New Roman" pitchFamily="18" charset="0"/>
              </a:rPr>
              <a:t>T</a:t>
            </a:r>
            <a:endParaRPr kumimoji="1" lang="en-US" altLang="zh-CN" sz="1800" baseline="-25000" dirty="0">
              <a:latin typeface="Times New Roman" pitchFamily="18" charset="0"/>
            </a:endParaRPr>
          </a:p>
        </p:txBody>
      </p:sp>
      <p:graphicFrame>
        <p:nvGraphicFramePr>
          <p:cNvPr id="198657" name="Object 1"/>
          <p:cNvGraphicFramePr>
            <a:graphicFrameLocks noChangeAspect="1"/>
          </p:cNvGraphicFramePr>
          <p:nvPr/>
        </p:nvGraphicFramePr>
        <p:xfrm>
          <a:off x="1643042" y="2357430"/>
          <a:ext cx="6297824" cy="500066"/>
        </p:xfrm>
        <a:graphic>
          <a:graphicData uri="http://schemas.openxmlformats.org/presentationml/2006/ole">
            <p:oleObj spid="_x0000_s198657" name="Equation" r:id="rId4" imgW="4254480" imgH="24120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31204"/>
            <a:ext cx="7082419" cy="583152"/>
          </a:xfrm>
        </p:spPr>
        <p:txBody>
          <a:bodyPr/>
          <a:lstStyle/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dirty="0" smtClean="0"/>
              <a:t>实例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641475"/>
            <a:ext cx="6815158" cy="378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None/>
            </a:pP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28596" y="1071546"/>
            <a:ext cx="7986714" cy="300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设有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个缸，用帘子盖起来，每个缸中装有很多彩球，球的颜色有</a:t>
            </a:r>
            <a:r>
              <a:rPr kumimoji="1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种</a:t>
            </a: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实验进行方式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随机选择一个缸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随机选择缸中的一个球，记球的颜色为</a:t>
            </a: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</a:t>
            </a:r>
            <a:r>
              <a:rPr kumimoji="1" lang="en-US" altLang="zh-CN" sz="2000" b="0" i="0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，并把球放回缸中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随机选择下一口缸，重复以上步骤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lang="en-US" altLang="zh-CN" sz="2000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lang="en-US" altLang="zh-CN" sz="2000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lang="en-US" altLang="zh-CN" sz="2000" kern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0" indent="-342900"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最后得到一</a:t>
            </a:r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个观察值序列</a:t>
            </a:r>
            <a:r>
              <a:rPr lang="en-US" altLang="zh-CN" sz="2400" kern="0" dirty="0" smtClean="0">
                <a:latin typeface="微软雅黑" pitchFamily="34" charset="-122"/>
                <a:ea typeface="微软雅黑" pitchFamily="34" charset="-122"/>
              </a:rPr>
              <a:t>O</a:t>
            </a:r>
          </a:p>
          <a:p>
            <a:pPr marL="742950" lvl="1" indent="-285750" algn="just">
              <a:buFontTx/>
              <a:buChar char="–"/>
              <a:defRPr/>
            </a:pPr>
            <a:r>
              <a:rPr lang="zh-CN" altLang="en-US" sz="2000" kern="0" dirty="0" smtClean="0">
                <a:latin typeface="微软雅黑" pitchFamily="34" charset="-122"/>
                <a:ea typeface="微软雅黑" pitchFamily="34" charset="-122"/>
              </a:rPr>
              <a:t>描述球的颜色的序列</a:t>
            </a:r>
            <a:r>
              <a:rPr lang="en-US" altLang="zh-CN" sz="2000" kern="0" dirty="0" smtClean="0">
                <a:latin typeface="微软雅黑" pitchFamily="34" charset="-122"/>
                <a:ea typeface="微软雅黑" pitchFamily="34" charset="-122"/>
              </a:rPr>
              <a:t>O1,O2,…</a:t>
            </a:r>
            <a:endParaRPr lang="zh-CN" altLang="en-US" sz="2000" kern="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3789385" y="3238073"/>
            <a:ext cx="4211639" cy="2619819"/>
            <a:chOff x="2482" y="3594"/>
            <a:chExt cx="7348" cy="5262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877" y="8176"/>
              <a:ext cx="3473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>
                <a:buNone/>
              </a:pPr>
              <a:r>
                <a:rPr lang="zh-CN" altLang="en-US" sz="160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球的观察值序列</a:t>
              </a:r>
              <a:r>
                <a:rPr lang="en-US" altLang="zh-CN" sz="160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rPr>
                <a:t>O</a:t>
              </a:r>
            </a:p>
          </p:txBody>
        </p: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2482" y="3594"/>
              <a:ext cx="7348" cy="4455"/>
              <a:chOff x="2482" y="3594"/>
              <a:chExt cx="7348" cy="4455"/>
            </a:xfrm>
          </p:grpSpPr>
          <p:sp>
            <p:nvSpPr>
              <p:cNvPr id="56" name="Text Box 7"/>
              <p:cNvSpPr txBox="1">
                <a:spLocks noChangeArrowheads="1"/>
              </p:cNvSpPr>
              <p:nvPr/>
            </p:nvSpPr>
            <p:spPr bwMode="auto">
              <a:xfrm>
                <a:off x="7230" y="3594"/>
                <a:ext cx="890" cy="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tIns="0">
                <a:spAutoFit/>
              </a:bodyPr>
              <a:lstStyle/>
              <a:p>
                <a:pPr algn="just">
                  <a:buNone/>
                </a:pPr>
                <a:r>
                  <a:rPr lang="zh-CN" altLang="en-US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缸</a:t>
                </a:r>
                <a:r>
                  <a:rPr lang="en-US" altLang="zh-CN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  <a:endParaRPr lang="en-US" altLang="zh-CN" sz="16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" name="AutoShape 8"/>
              <p:cNvSpPr>
                <a:spLocks noChangeArrowheads="1"/>
              </p:cNvSpPr>
              <p:nvPr/>
            </p:nvSpPr>
            <p:spPr bwMode="auto">
              <a:xfrm>
                <a:off x="2872" y="4876"/>
                <a:ext cx="1620" cy="1568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Oval 9"/>
              <p:cNvSpPr>
                <a:spLocks noChangeArrowheads="1"/>
              </p:cNvSpPr>
              <p:nvPr/>
            </p:nvSpPr>
            <p:spPr bwMode="auto">
              <a:xfrm>
                <a:off x="3215" y="5446"/>
                <a:ext cx="304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Oval 10"/>
              <p:cNvSpPr>
                <a:spLocks noChangeArrowheads="1"/>
              </p:cNvSpPr>
              <p:nvPr/>
            </p:nvSpPr>
            <p:spPr bwMode="auto">
              <a:xfrm>
                <a:off x="3804" y="5423"/>
                <a:ext cx="306" cy="321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Oval 11"/>
              <p:cNvSpPr>
                <a:spLocks noChangeArrowheads="1"/>
              </p:cNvSpPr>
              <p:nvPr/>
            </p:nvSpPr>
            <p:spPr bwMode="auto">
              <a:xfrm>
                <a:off x="3087" y="5994"/>
                <a:ext cx="308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1" name="Oval 12"/>
              <p:cNvSpPr>
                <a:spLocks noChangeArrowheads="1"/>
              </p:cNvSpPr>
              <p:nvPr/>
            </p:nvSpPr>
            <p:spPr bwMode="auto">
              <a:xfrm>
                <a:off x="4037" y="5756"/>
                <a:ext cx="305" cy="32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Oval 13"/>
              <p:cNvSpPr>
                <a:spLocks noChangeArrowheads="1"/>
              </p:cNvSpPr>
              <p:nvPr/>
            </p:nvSpPr>
            <p:spPr bwMode="auto">
              <a:xfrm>
                <a:off x="3510" y="5808"/>
                <a:ext cx="305" cy="31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Oval 14"/>
              <p:cNvSpPr>
                <a:spLocks noChangeArrowheads="1"/>
              </p:cNvSpPr>
              <p:nvPr/>
            </p:nvSpPr>
            <p:spPr bwMode="auto">
              <a:xfrm>
                <a:off x="3827" y="6089"/>
                <a:ext cx="305" cy="317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" name="AutoShape 15"/>
              <p:cNvSpPr>
                <a:spLocks noChangeArrowheads="1"/>
              </p:cNvSpPr>
              <p:nvPr/>
            </p:nvSpPr>
            <p:spPr bwMode="auto">
              <a:xfrm>
                <a:off x="4880" y="4586"/>
                <a:ext cx="1617" cy="1568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Oval 16"/>
              <p:cNvSpPr>
                <a:spLocks noChangeArrowheads="1"/>
              </p:cNvSpPr>
              <p:nvPr/>
            </p:nvSpPr>
            <p:spPr bwMode="auto">
              <a:xfrm>
                <a:off x="5220" y="5156"/>
                <a:ext cx="307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Oval 17"/>
              <p:cNvSpPr>
                <a:spLocks noChangeArrowheads="1"/>
              </p:cNvSpPr>
              <p:nvPr/>
            </p:nvSpPr>
            <p:spPr bwMode="auto">
              <a:xfrm>
                <a:off x="5812" y="5133"/>
                <a:ext cx="305" cy="321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" name="Oval 18"/>
              <p:cNvSpPr>
                <a:spLocks noChangeArrowheads="1"/>
              </p:cNvSpPr>
              <p:nvPr/>
            </p:nvSpPr>
            <p:spPr bwMode="auto">
              <a:xfrm>
                <a:off x="5094" y="5704"/>
                <a:ext cx="308" cy="32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6042" y="5466"/>
                <a:ext cx="307" cy="317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" name="Oval 20"/>
              <p:cNvSpPr>
                <a:spLocks noChangeArrowheads="1"/>
              </p:cNvSpPr>
              <p:nvPr/>
            </p:nvSpPr>
            <p:spPr bwMode="auto">
              <a:xfrm>
                <a:off x="5567" y="5446"/>
                <a:ext cx="305" cy="317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Oval 21"/>
              <p:cNvSpPr>
                <a:spLocks noChangeArrowheads="1"/>
              </p:cNvSpPr>
              <p:nvPr/>
            </p:nvSpPr>
            <p:spPr bwMode="auto">
              <a:xfrm>
                <a:off x="5834" y="5796"/>
                <a:ext cx="306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" name="AutoShape 22"/>
              <p:cNvSpPr>
                <a:spLocks noChangeArrowheads="1"/>
              </p:cNvSpPr>
              <p:nvPr/>
            </p:nvSpPr>
            <p:spPr bwMode="auto">
              <a:xfrm>
                <a:off x="6892" y="4124"/>
                <a:ext cx="1617" cy="1567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2" name="Oval 23"/>
              <p:cNvSpPr>
                <a:spLocks noChangeArrowheads="1"/>
              </p:cNvSpPr>
              <p:nvPr/>
            </p:nvSpPr>
            <p:spPr bwMode="auto">
              <a:xfrm>
                <a:off x="7344" y="4606"/>
                <a:ext cx="306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3" name="Oval 24"/>
              <p:cNvSpPr>
                <a:spLocks noChangeArrowheads="1"/>
              </p:cNvSpPr>
              <p:nvPr/>
            </p:nvSpPr>
            <p:spPr bwMode="auto">
              <a:xfrm>
                <a:off x="7825" y="4671"/>
                <a:ext cx="304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Oval 25"/>
              <p:cNvSpPr>
                <a:spLocks noChangeArrowheads="1"/>
              </p:cNvSpPr>
              <p:nvPr/>
            </p:nvSpPr>
            <p:spPr bwMode="auto">
              <a:xfrm>
                <a:off x="7097" y="5209"/>
                <a:ext cx="305" cy="32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Oval 26"/>
              <p:cNvSpPr>
                <a:spLocks noChangeArrowheads="1"/>
              </p:cNvSpPr>
              <p:nvPr/>
            </p:nvSpPr>
            <p:spPr bwMode="auto">
              <a:xfrm>
                <a:off x="8055" y="5004"/>
                <a:ext cx="307" cy="317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Oval 27"/>
              <p:cNvSpPr>
                <a:spLocks noChangeArrowheads="1"/>
              </p:cNvSpPr>
              <p:nvPr/>
            </p:nvSpPr>
            <p:spPr bwMode="auto">
              <a:xfrm>
                <a:off x="7527" y="5054"/>
                <a:ext cx="307" cy="319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Oval 28"/>
              <p:cNvSpPr>
                <a:spLocks noChangeArrowheads="1"/>
              </p:cNvSpPr>
              <p:nvPr/>
            </p:nvSpPr>
            <p:spPr bwMode="auto">
              <a:xfrm>
                <a:off x="7845" y="5333"/>
                <a:ext cx="307" cy="321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Oval 29"/>
              <p:cNvSpPr>
                <a:spLocks noChangeArrowheads="1"/>
              </p:cNvSpPr>
              <p:nvPr/>
            </p:nvSpPr>
            <p:spPr bwMode="auto">
              <a:xfrm>
                <a:off x="4957" y="5364"/>
                <a:ext cx="308" cy="32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9" name="Oval 30"/>
              <p:cNvSpPr>
                <a:spLocks noChangeArrowheads="1"/>
              </p:cNvSpPr>
              <p:nvPr/>
            </p:nvSpPr>
            <p:spPr bwMode="auto">
              <a:xfrm>
                <a:off x="7015" y="4863"/>
                <a:ext cx="304" cy="321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0" name="Oval 31"/>
              <p:cNvSpPr>
                <a:spLocks noChangeArrowheads="1"/>
              </p:cNvSpPr>
              <p:nvPr/>
            </p:nvSpPr>
            <p:spPr bwMode="auto">
              <a:xfrm>
                <a:off x="5442" y="5776"/>
                <a:ext cx="305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1" name="Freeform 32"/>
              <p:cNvSpPr>
                <a:spLocks/>
              </p:cNvSpPr>
              <p:nvPr/>
            </p:nvSpPr>
            <p:spPr bwMode="auto">
              <a:xfrm>
                <a:off x="2565" y="4779"/>
                <a:ext cx="7265" cy="2849"/>
              </a:xfrm>
              <a:custGeom>
                <a:avLst/>
                <a:gdLst/>
                <a:ahLst/>
                <a:cxnLst>
                  <a:cxn ang="0">
                    <a:pos x="0" y="1589"/>
                  </a:cxn>
                  <a:cxn ang="0">
                    <a:pos x="715" y="1341"/>
                  </a:cxn>
                  <a:cxn ang="0">
                    <a:pos x="2195" y="1252"/>
                  </a:cxn>
                  <a:cxn ang="0">
                    <a:pos x="3128" y="904"/>
                  </a:cxn>
                  <a:cxn ang="0">
                    <a:pos x="3704" y="586"/>
                  </a:cxn>
                  <a:cxn ang="0">
                    <a:pos x="4231" y="0"/>
                  </a:cxn>
                </a:cxnLst>
                <a:rect l="0" t="0" r="r" b="b"/>
                <a:pathLst>
                  <a:path w="4231" h="1589">
                    <a:moveTo>
                      <a:pt x="0" y="1589"/>
                    </a:moveTo>
                    <a:cubicBezTo>
                      <a:pt x="174" y="1493"/>
                      <a:pt x="349" y="1397"/>
                      <a:pt x="715" y="1341"/>
                    </a:cubicBezTo>
                    <a:cubicBezTo>
                      <a:pt x="1081" y="1285"/>
                      <a:pt x="1793" y="1325"/>
                      <a:pt x="2195" y="1252"/>
                    </a:cubicBezTo>
                    <a:cubicBezTo>
                      <a:pt x="2597" y="1179"/>
                      <a:pt x="2877" y="1015"/>
                      <a:pt x="3128" y="904"/>
                    </a:cubicBezTo>
                    <a:cubicBezTo>
                      <a:pt x="3379" y="793"/>
                      <a:pt x="3520" y="737"/>
                      <a:pt x="3704" y="586"/>
                    </a:cubicBezTo>
                    <a:cubicBezTo>
                      <a:pt x="3888" y="435"/>
                      <a:pt x="4059" y="217"/>
                      <a:pt x="4231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2" name="Oval 33"/>
              <p:cNvSpPr>
                <a:spLocks noChangeArrowheads="1"/>
              </p:cNvSpPr>
              <p:nvPr/>
            </p:nvSpPr>
            <p:spPr bwMode="auto">
              <a:xfrm>
                <a:off x="4819" y="7729"/>
                <a:ext cx="306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3" name="Oval 34"/>
              <p:cNvSpPr>
                <a:spLocks noChangeArrowheads="1"/>
              </p:cNvSpPr>
              <p:nvPr/>
            </p:nvSpPr>
            <p:spPr bwMode="auto">
              <a:xfrm>
                <a:off x="5352" y="7729"/>
                <a:ext cx="305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4" name="Oval 35"/>
              <p:cNvSpPr>
                <a:spLocks noChangeArrowheads="1"/>
              </p:cNvSpPr>
              <p:nvPr/>
            </p:nvSpPr>
            <p:spPr bwMode="auto">
              <a:xfrm>
                <a:off x="5904" y="7729"/>
                <a:ext cx="306" cy="32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5" name="Oval 36"/>
              <p:cNvSpPr>
                <a:spLocks noChangeArrowheads="1"/>
              </p:cNvSpPr>
              <p:nvPr/>
            </p:nvSpPr>
            <p:spPr bwMode="auto">
              <a:xfrm>
                <a:off x="6439" y="7729"/>
                <a:ext cx="306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6" name="Oval 37"/>
              <p:cNvSpPr>
                <a:spLocks noChangeArrowheads="1"/>
              </p:cNvSpPr>
              <p:nvPr/>
            </p:nvSpPr>
            <p:spPr bwMode="auto">
              <a:xfrm>
                <a:off x="6997" y="7729"/>
                <a:ext cx="305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7" name="Oval 38"/>
              <p:cNvSpPr>
                <a:spLocks noChangeArrowheads="1"/>
              </p:cNvSpPr>
              <p:nvPr/>
            </p:nvSpPr>
            <p:spPr bwMode="auto">
              <a:xfrm>
                <a:off x="7527" y="7729"/>
                <a:ext cx="305" cy="32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8" name="Oval 39"/>
              <p:cNvSpPr>
                <a:spLocks noChangeArrowheads="1"/>
              </p:cNvSpPr>
              <p:nvPr/>
            </p:nvSpPr>
            <p:spPr bwMode="auto">
              <a:xfrm>
                <a:off x="8087" y="7729"/>
                <a:ext cx="307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9" name="Oval 40"/>
              <p:cNvSpPr>
                <a:spLocks noChangeArrowheads="1"/>
              </p:cNvSpPr>
              <p:nvPr/>
            </p:nvSpPr>
            <p:spPr bwMode="auto">
              <a:xfrm>
                <a:off x="4157" y="5276"/>
                <a:ext cx="305" cy="31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0" name="Oval 41"/>
              <p:cNvSpPr>
                <a:spLocks noChangeArrowheads="1"/>
              </p:cNvSpPr>
              <p:nvPr/>
            </p:nvSpPr>
            <p:spPr bwMode="auto">
              <a:xfrm>
                <a:off x="8142" y="4521"/>
                <a:ext cx="308" cy="32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1" name="Oval 42"/>
              <p:cNvSpPr>
                <a:spLocks noChangeArrowheads="1"/>
              </p:cNvSpPr>
              <p:nvPr/>
            </p:nvSpPr>
            <p:spPr bwMode="auto">
              <a:xfrm>
                <a:off x="2929" y="5686"/>
                <a:ext cx="306" cy="32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Oval 43"/>
              <p:cNvSpPr>
                <a:spLocks noChangeArrowheads="1"/>
              </p:cNvSpPr>
              <p:nvPr/>
            </p:nvSpPr>
            <p:spPr bwMode="auto">
              <a:xfrm>
                <a:off x="8644" y="7729"/>
                <a:ext cx="306" cy="320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3" name="Text Box 44"/>
              <p:cNvSpPr txBox="1">
                <a:spLocks noChangeArrowheads="1"/>
              </p:cNvSpPr>
              <p:nvPr/>
            </p:nvSpPr>
            <p:spPr bwMode="auto">
              <a:xfrm>
                <a:off x="3331" y="4395"/>
                <a:ext cx="890" cy="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tIns="0">
                <a:spAutoFit/>
              </a:bodyPr>
              <a:lstStyle/>
              <a:p>
                <a:pPr algn="just">
                  <a:buNone/>
                </a:pPr>
                <a:r>
                  <a:rPr lang="zh-CN" altLang="en-US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缸</a:t>
                </a:r>
                <a:r>
                  <a:rPr lang="en-US" altLang="zh-CN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en-US" altLang="zh-CN" sz="16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" name="Text Box 45"/>
              <p:cNvSpPr txBox="1">
                <a:spLocks noChangeArrowheads="1"/>
              </p:cNvSpPr>
              <p:nvPr/>
            </p:nvSpPr>
            <p:spPr bwMode="auto">
              <a:xfrm>
                <a:off x="5287" y="3977"/>
                <a:ext cx="890" cy="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tIns="0">
                <a:spAutoFit/>
              </a:bodyPr>
              <a:lstStyle/>
              <a:p>
                <a:pPr algn="just">
                  <a:buNone/>
                </a:pPr>
                <a:r>
                  <a:rPr lang="zh-CN" altLang="en-US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缸</a:t>
                </a:r>
                <a:r>
                  <a:rPr lang="en-US" altLang="zh-CN" sz="1600" dirty="0" smtClean="0">
                    <a:solidFill>
                      <a:schemeClr val="tx2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en-US" altLang="zh-CN" sz="160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5" name="Text Box 46"/>
              <p:cNvSpPr txBox="1">
                <a:spLocks noChangeArrowheads="1"/>
              </p:cNvSpPr>
              <p:nvPr/>
            </p:nvSpPr>
            <p:spPr bwMode="auto">
              <a:xfrm>
                <a:off x="9090" y="5826"/>
                <a:ext cx="689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tIns="0">
                <a:spAutoFit/>
              </a:bodyPr>
              <a:lstStyle/>
              <a:p>
                <a:pPr algn="just">
                  <a:buNone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rPr>
                  <a:t>帘子</a:t>
                </a:r>
                <a:endParaRPr lang="en-US" altLang="zh-CN" sz="16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2482" y="4521"/>
                <a:ext cx="7265" cy="2850"/>
              </a:xfrm>
              <a:custGeom>
                <a:avLst/>
                <a:gdLst/>
                <a:ahLst/>
                <a:cxnLst>
                  <a:cxn ang="0">
                    <a:pos x="0" y="1589"/>
                  </a:cxn>
                  <a:cxn ang="0">
                    <a:pos x="715" y="1341"/>
                  </a:cxn>
                  <a:cxn ang="0">
                    <a:pos x="2195" y="1252"/>
                  </a:cxn>
                  <a:cxn ang="0">
                    <a:pos x="3128" y="904"/>
                  </a:cxn>
                  <a:cxn ang="0">
                    <a:pos x="3704" y="586"/>
                  </a:cxn>
                  <a:cxn ang="0">
                    <a:pos x="4231" y="0"/>
                  </a:cxn>
                </a:cxnLst>
                <a:rect l="0" t="0" r="r" b="b"/>
                <a:pathLst>
                  <a:path w="4231" h="1589">
                    <a:moveTo>
                      <a:pt x="0" y="1589"/>
                    </a:moveTo>
                    <a:cubicBezTo>
                      <a:pt x="174" y="1493"/>
                      <a:pt x="349" y="1397"/>
                      <a:pt x="715" y="1341"/>
                    </a:cubicBezTo>
                    <a:cubicBezTo>
                      <a:pt x="1081" y="1285"/>
                      <a:pt x="1793" y="1325"/>
                      <a:pt x="2195" y="1252"/>
                    </a:cubicBezTo>
                    <a:cubicBezTo>
                      <a:pt x="2597" y="1179"/>
                      <a:pt x="2877" y="1015"/>
                      <a:pt x="3128" y="904"/>
                    </a:cubicBezTo>
                    <a:cubicBezTo>
                      <a:pt x="3379" y="793"/>
                      <a:pt x="3520" y="737"/>
                      <a:pt x="3704" y="586"/>
                    </a:cubicBezTo>
                    <a:cubicBezTo>
                      <a:pt x="3888" y="435"/>
                      <a:pt x="4059" y="217"/>
                      <a:pt x="4231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Oval 48"/>
              <p:cNvSpPr>
                <a:spLocks noChangeArrowheads="1"/>
              </p:cNvSpPr>
              <p:nvPr/>
            </p:nvSpPr>
            <p:spPr bwMode="auto">
              <a:xfrm>
                <a:off x="7427" y="5381"/>
                <a:ext cx="305" cy="32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8" name="Oval 49"/>
              <p:cNvSpPr>
                <a:spLocks noChangeArrowheads="1"/>
              </p:cNvSpPr>
              <p:nvPr/>
            </p:nvSpPr>
            <p:spPr bwMode="auto">
              <a:xfrm>
                <a:off x="6107" y="5036"/>
                <a:ext cx="307" cy="32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None/>
                </a:pPr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" y="1498720"/>
            <a:ext cx="5143536" cy="364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HMM</a:t>
            </a:r>
            <a:r>
              <a:rPr lang="zh-CN" altLang="en-US" sz="2400" dirty="0" smtClean="0"/>
              <a:t>基本概念及基本问题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00562" y="1285860"/>
            <a:ext cx="4643438" cy="4500594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λ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π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），或简写为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λ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π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0" lang="en-US" altLang="zh-CN" sz="20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：状态</a:t>
            </a:r>
            <a:r>
              <a:rPr kumimoji="0" lang="zh-CN" altLang="en-US" sz="2000" dirty="0" smtClean="0">
                <a:latin typeface="微软雅黑" pitchFamily="34" charset="-122"/>
                <a:ea typeface="微软雅黑" pitchFamily="34" charset="-122"/>
              </a:rPr>
              <a:t>数</a:t>
            </a:r>
            <a:endParaRPr kumimoji="0"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：观察值数目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π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初始概率矩阵</a:t>
            </a:r>
          </a:p>
          <a:p>
            <a:pPr lvl="1">
              <a:lnSpc>
                <a:spcPct val="150000"/>
              </a:lnSpc>
            </a:pP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转移概率矩阵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输出概率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矩阵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9456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2330" y="4265621"/>
          <a:ext cx="1371600" cy="449263"/>
        </p:xfrm>
        <a:graphic>
          <a:graphicData uri="http://schemas.openxmlformats.org/presentationml/2006/ole">
            <p:oleObj spid="_x0000_s194599" name="Equation" r:id="rId5" imgW="736600" imgH="241300" progId="Equation.DSMT4">
              <p:embed/>
            </p:oleObj>
          </a:graphicData>
        </a:graphic>
      </p:graphicFrame>
      <p:graphicFrame>
        <p:nvGraphicFramePr>
          <p:cNvPr id="194566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86608" y="4791088"/>
          <a:ext cx="1412875" cy="423862"/>
        </p:xfrm>
        <a:graphic>
          <a:graphicData uri="http://schemas.openxmlformats.org/presentationml/2006/ole">
            <p:oleObj spid="_x0000_s194600" name="Equation" r:id="rId6" imgW="761669" imgH="228501" progId="Equation.DSMT4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4348" y="564357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注：对于连续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为无穷，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则是</a:t>
            </a: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个概率分布。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uiExpand="1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概率计算问题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06504"/>
            <a:ext cx="8034364" cy="47513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给定一个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HMM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λ</a:t>
            </a:r>
            <a:r>
              <a:rPr lang="en-US" altLang="zh-CN" sz="2000" i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以及一个观察矢量序列                      ，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计算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该模型产生该观察矢量序列的概率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P(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O|λ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Forward Procedure      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前向算法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Backward Procedure 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后向算法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动态规划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97638" name="Object 6"/>
          <p:cNvGraphicFramePr>
            <a:graphicFrameLocks noChangeAspect="1"/>
          </p:cNvGraphicFramePr>
          <p:nvPr/>
        </p:nvGraphicFramePr>
        <p:xfrm>
          <a:off x="5881688" y="1752600"/>
          <a:ext cx="1657350" cy="344488"/>
        </p:xfrm>
        <a:graphic>
          <a:graphicData uri="http://schemas.openxmlformats.org/presentationml/2006/ole">
            <p:oleObj spid="_x0000_s197655" name="公式" r:id="rId4" imgW="1053643" imgH="215806" progId="Equation.3">
              <p:embed/>
            </p:oleObj>
          </a:graphicData>
        </a:graphic>
      </p:graphicFrame>
      <p:pic>
        <p:nvPicPr>
          <p:cNvPr id="5" name="Picture 23" descr="fig 6_5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4232121"/>
            <a:ext cx="4938073" cy="255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概率计算问题</a:t>
            </a:r>
            <a:endParaRPr lang="zh-CN" altLang="en-US" dirty="0"/>
          </a:p>
        </p:txBody>
      </p:sp>
      <p:pic>
        <p:nvPicPr>
          <p:cNvPr id="412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1543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HMM</a:t>
            </a:r>
            <a:r>
              <a:rPr lang="zh-CN" altLang="en-US" dirty="0" smtClean="0"/>
              <a:t>概率计算问题</a:t>
            </a:r>
            <a:endParaRPr lang="zh-CN" altLang="en-US" dirty="0"/>
          </a:p>
        </p:txBody>
      </p:sp>
      <p:pic>
        <p:nvPicPr>
          <p:cNvPr id="413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0"/>
            <a:ext cx="8029604" cy="40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报告会模板-技术">
  <a:themeElements>
    <a:clrScheme name="报告会模板-技术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报告会模板-技术">
      <a:majorFont>
        <a:latin typeface="Impact"/>
        <a:ea typeface="黑体"/>
        <a:cs typeface=""/>
      </a:majorFont>
      <a:minorFont>
        <a:latin typeface="Impact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Impact" pitchFamily="34" charset="0"/>
            <a:ea typeface="黑体" pitchFamily="2" charset="-122"/>
          </a:defRPr>
        </a:defPPr>
      </a:lstStyle>
    </a:lnDef>
  </a:objectDefaults>
  <a:extraClrSchemeLst>
    <a:extraClrScheme>
      <a:clrScheme name="报告会模板-技术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报告会模板-技术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报告会模板-技术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报告会模板-技术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报告会模板-技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报告会模板-技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报告会模板-技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14062</TotalTime>
  <Words>1018</Words>
  <Application>Microsoft Office PowerPoint</Application>
  <PresentationFormat>全屏显示(4:3)</PresentationFormat>
  <Paragraphs>198</Paragraphs>
  <Slides>39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2" baseType="lpstr">
      <vt:lpstr>报告会模板-技术</vt:lpstr>
      <vt:lpstr>Equation</vt:lpstr>
      <vt:lpstr>公式</vt:lpstr>
      <vt:lpstr>幻灯片 1</vt:lpstr>
      <vt:lpstr>HMM和CRF及合成前端简介</vt:lpstr>
      <vt:lpstr>主要内容</vt:lpstr>
      <vt:lpstr>HMM历史 – 理论发展3</vt:lpstr>
      <vt:lpstr>HMM实例</vt:lpstr>
      <vt:lpstr>HMM基本概念及基本问题</vt:lpstr>
      <vt:lpstr>HMM概率计算问题</vt:lpstr>
      <vt:lpstr>HMM概率计算问题</vt:lpstr>
      <vt:lpstr>HMM概率计算问题</vt:lpstr>
      <vt:lpstr>前向算法</vt:lpstr>
      <vt:lpstr>前向算法示意图</vt:lpstr>
      <vt:lpstr>前向算法</vt:lpstr>
      <vt:lpstr>前向算法</vt:lpstr>
      <vt:lpstr>HMM三个基本问题之2：解码问题</vt:lpstr>
      <vt:lpstr>解码问题</vt:lpstr>
      <vt:lpstr>解码问题</vt:lpstr>
      <vt:lpstr>解码问题</vt:lpstr>
      <vt:lpstr>解码问题</vt:lpstr>
      <vt:lpstr>解码问题</vt:lpstr>
      <vt:lpstr>CRF和HMM区别</vt:lpstr>
      <vt:lpstr>CRF和HMM区别</vt:lpstr>
      <vt:lpstr>CRF原理</vt:lpstr>
      <vt:lpstr>CRF定义</vt:lpstr>
      <vt:lpstr>CRF计算问题</vt:lpstr>
      <vt:lpstr>CRF计算问题</vt:lpstr>
      <vt:lpstr>CRF算法</vt:lpstr>
      <vt:lpstr>CRF的维特比算法</vt:lpstr>
      <vt:lpstr>CRF维特比</vt:lpstr>
      <vt:lpstr>CRF的维特比算法</vt:lpstr>
      <vt:lpstr>CRF的维特比算法</vt:lpstr>
      <vt:lpstr>CRF的维特比算法</vt:lpstr>
      <vt:lpstr>语音合成前端流程简介</vt:lpstr>
      <vt:lpstr>语音合成前端流程简介</vt:lpstr>
      <vt:lpstr>前端资源</vt:lpstr>
      <vt:lpstr>前端资源</vt:lpstr>
      <vt:lpstr>前端资源</vt:lpstr>
      <vt:lpstr>XTTS前端模型训练</vt:lpstr>
      <vt:lpstr>CRF模型资源</vt:lpstr>
      <vt:lpstr>幻灯片 39</vt:lpstr>
    </vt:vector>
  </TitlesOfParts>
  <Company>www.iflytek.com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语音评测基本原理</dc:title>
  <dc:creator>zhyi</dc:creator>
  <cp:lastModifiedBy>杨勤英</cp:lastModifiedBy>
  <cp:revision>1012</cp:revision>
  <dcterms:created xsi:type="dcterms:W3CDTF">2005-09-05T02:17:38Z</dcterms:created>
  <dcterms:modified xsi:type="dcterms:W3CDTF">2017-12-20T10:20:08Z</dcterms:modified>
</cp:coreProperties>
</file>